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handoutMasterIdLst>
    <p:handoutMasterId r:id="rId94"/>
  </p:handoutMasterIdLst>
  <p:sldIdLst>
    <p:sldId id="257" r:id="rId3"/>
    <p:sldId id="259" r:id="rId4"/>
    <p:sldId id="271" r:id="rId5"/>
    <p:sldId id="262" r:id="rId6"/>
    <p:sldId id="263" r:id="rId7"/>
    <p:sldId id="266" r:id="rId8"/>
    <p:sldId id="268" r:id="rId9"/>
    <p:sldId id="269" r:id="rId10"/>
    <p:sldId id="270" r:id="rId11"/>
    <p:sldId id="258" r:id="rId12"/>
    <p:sldId id="273" r:id="rId13"/>
    <p:sldId id="275" r:id="rId14"/>
    <p:sldId id="276" r:id="rId15"/>
    <p:sldId id="277" r:id="rId16"/>
    <p:sldId id="278" r:id="rId17"/>
    <p:sldId id="260" r:id="rId18"/>
    <p:sldId id="274" r:id="rId19"/>
    <p:sldId id="267" r:id="rId20"/>
    <p:sldId id="287" r:id="rId21"/>
    <p:sldId id="288" r:id="rId22"/>
    <p:sldId id="290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1" r:id="rId32"/>
    <p:sldId id="301" r:id="rId33"/>
    <p:sldId id="303" r:id="rId34"/>
    <p:sldId id="300" r:id="rId35"/>
    <p:sldId id="391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3" r:id="rId44"/>
    <p:sldId id="314" r:id="rId45"/>
    <p:sldId id="317" r:id="rId46"/>
    <p:sldId id="316" r:id="rId47"/>
    <p:sldId id="315" r:id="rId48"/>
    <p:sldId id="318" r:id="rId49"/>
    <p:sldId id="321" r:id="rId50"/>
    <p:sldId id="322" r:id="rId51"/>
    <p:sldId id="382" r:id="rId52"/>
    <p:sldId id="329" r:id="rId53"/>
    <p:sldId id="323" r:id="rId54"/>
    <p:sldId id="326" r:id="rId55"/>
    <p:sldId id="378" r:id="rId56"/>
    <p:sldId id="380" r:id="rId57"/>
    <p:sldId id="384" r:id="rId58"/>
    <p:sldId id="379" r:id="rId59"/>
    <p:sldId id="383" r:id="rId60"/>
    <p:sldId id="389" r:id="rId61"/>
    <p:sldId id="386" r:id="rId62"/>
    <p:sldId id="387" r:id="rId63"/>
    <p:sldId id="390" r:id="rId64"/>
    <p:sldId id="388" r:id="rId65"/>
    <p:sldId id="448" r:id="rId67"/>
    <p:sldId id="381" r:id="rId68"/>
    <p:sldId id="368" r:id="rId69"/>
    <p:sldId id="371" r:id="rId70"/>
    <p:sldId id="372" r:id="rId71"/>
    <p:sldId id="373" r:id="rId72"/>
    <p:sldId id="374" r:id="rId73"/>
    <p:sldId id="375" r:id="rId74"/>
    <p:sldId id="376" r:id="rId75"/>
    <p:sldId id="447" r:id="rId76"/>
    <p:sldId id="320" r:id="rId77"/>
    <p:sldId id="336" r:id="rId78"/>
    <p:sldId id="337" r:id="rId79"/>
    <p:sldId id="338" r:id="rId80"/>
    <p:sldId id="339" r:id="rId81"/>
    <p:sldId id="342" r:id="rId82"/>
    <p:sldId id="344" r:id="rId83"/>
    <p:sldId id="347" r:id="rId84"/>
    <p:sldId id="345" r:id="rId85"/>
    <p:sldId id="346" r:id="rId86"/>
    <p:sldId id="343" r:id="rId87"/>
    <p:sldId id="348" r:id="rId88"/>
    <p:sldId id="349" r:id="rId89"/>
    <p:sldId id="327" r:id="rId90"/>
    <p:sldId id="351" r:id="rId91"/>
    <p:sldId id="352" r:id="rId92"/>
    <p:sldId id="330" r:id="rId9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bleStyles" Target="tableStyles.xml"/><Relationship Id="rId96" Type="http://schemas.openxmlformats.org/officeDocument/2006/relationships/viewProps" Target="viewProps.xml"/><Relationship Id="rId95" Type="http://schemas.openxmlformats.org/officeDocument/2006/relationships/presProps" Target="presProps.xml"/><Relationship Id="rId94" Type="http://schemas.openxmlformats.org/officeDocument/2006/relationships/handoutMaster" Target="handoutMasters/handoutMaster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上期回顾：https://www.bilibili.com/video/BV1m34y157wb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</a:t>
            </a:r>
            <a:r>
              <a:rPr lang="zh-CN" altLang="en-US" sz="2400">
                <a:ea typeface="SimSun" charset="0"/>
                <a:sym typeface="+mn-ea"/>
              </a:rPr>
              <a:t>大</a:t>
            </a:r>
            <a:r>
              <a:rPr lang="zh-CN" altLang="en-US" sz="2400">
                <a:ea typeface="SimSun" charset="0"/>
                <a:sym typeface="+mn-ea"/>
              </a:rPr>
              <a:t>写字母转换为</a:t>
            </a:r>
            <a:r>
              <a:rPr lang="zh-CN" altLang="en-US" sz="2400">
                <a:ea typeface="SimSun" charset="0"/>
                <a:sym typeface="+mn-ea"/>
              </a:rPr>
              <a:t>小</a:t>
            </a:r>
            <a:r>
              <a:rPr lang="zh-CN" altLang="en-US" sz="2400">
                <a:ea typeface="SimSun" charset="0"/>
                <a:sym typeface="+mn-ea"/>
              </a:rPr>
              <a:t>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http://c.biancheng.net/ref/ctype_h/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</a:t>
            </a:r>
            <a:r>
              <a:rPr lang="zh-CN" altLang="en-US" sz="2400">
                <a:ea typeface="SimSun" charset="0"/>
                <a:sym typeface="+mn-ea"/>
              </a:rPr>
              <a:t>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</a:t>
            </a:r>
            <a:r>
              <a:rPr lang="zh-CN" altLang="en-US" sz="2400">
                <a:ea typeface="SimSun" charset="0"/>
                <a:sym typeface="+mn-ea"/>
              </a:rPr>
              <a:t>总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</a:t>
            </a:r>
            <a:r>
              <a:rPr lang="zh-CN" altLang="en-US">
                <a:ea typeface="SimSun" charset="0"/>
                <a:sym typeface="+mn-ea"/>
              </a:rPr>
              <a:t>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  <a:endParaRPr lang="en-US" altLang="zh-CN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字符串和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字符串的不同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p>
            <a:r>
              <a:rPr lang="en-US" sz="2400"/>
              <a:t>C </a:t>
            </a:r>
            <a:r>
              <a:rPr lang="zh-CN" altLang="en-US" sz="2400">
                <a:ea typeface="SimSun" charset="0"/>
              </a:rPr>
              <a:t>语言字符串是单独一个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</a:t>
            </a:r>
            <a:r>
              <a:rPr lang="zh-CN" altLang="en-US" sz="2400">
                <a:ea typeface="SimSun" charset="0"/>
              </a:rPr>
              <a:t>，自动以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字符串是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类，其成员有两个：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*ptr; size_t len;</a:t>
            </a:r>
            <a:endParaRPr lang="en-US" altLang="zh-CN" sz="2400">
              <a:solidFill>
                <a:srgbClr val="7030A0"/>
              </a:solidFill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第二个成员用来确定结尾的位置，不需要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类从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字符串构造时，可以额外指定一个长度：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</a:rPr>
              <a:t>string(“hello”, 3)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“hel”</a:t>
            </a:r>
            <a:endParaRPr lang="en-US" sz="2400"/>
          </a:p>
          <a:p>
            <a:r>
              <a:rPr lang="en-US" sz="2400"/>
              <a:t>↑ len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3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ptr</a:t>
            </a:r>
            <a:r>
              <a:rPr lang="zh-CN" altLang="en-US" sz="2400">
                <a:ea typeface="SimSun" charset="0"/>
              </a:rPr>
              <a:t>指向</a:t>
            </a:r>
            <a:r>
              <a:rPr lang="en-US" altLang="zh-CN" sz="2400">
                <a:ea typeface="SimSun" charset="0"/>
              </a:rPr>
              <a:t> ’h’</a:t>
            </a:r>
            <a:r>
              <a:rPr lang="zh-CN" altLang="en-US" sz="2400">
                <a:ea typeface="SimSun" charset="0"/>
              </a:rPr>
              <a:t>，只保留前三个字符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“hello\0[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数据删除</a:t>
            </a:r>
            <a:r>
              <a:rPr lang="en-US" sz="2400">
                <a:solidFill>
                  <a:srgbClr val="C00000"/>
                </a:solidFill>
                <a:sym typeface="+mn-ea"/>
              </a:rPr>
              <a:t>]”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，超出了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个字符，内存读越界（出错）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string(“hello\0world!”,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“hello\0world!”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sz="2400">
                <a:ea typeface="SimSun" charset="0"/>
                <a:sym typeface="+mn-ea"/>
              </a:rPr>
              <a:t>字符串内可以包含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cout </a:t>
            </a:r>
            <a:r>
              <a:rPr lang="zh-CN" altLang="en-US" sz="2400">
                <a:ea typeface="SimSun" charset="0"/>
                <a:sym typeface="+mn-ea"/>
              </a:rPr>
              <a:t>能正常打印完整字符串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  <a:endParaRPr lang="zh-CN" altLang="en-US">
              <a:ea typeface="SimSu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</a:t>
            </a:r>
            <a:r>
              <a:rPr lang="zh-CN" altLang="en-US" sz="2400">
                <a:ea typeface="SimSun" charset="0"/>
                <a:sym typeface="+mn-ea"/>
              </a:rPr>
              <a:t>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const char * </a:t>
            </a:r>
            <a:r>
              <a:rPr lang="zh-CN" altLang="en-US" sz="2400">
                <a:ea typeface="SimSun" charset="0"/>
                <a:sym typeface="+mn-ea"/>
              </a:rPr>
              <a:t>可以隐式转换为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zh-CN" altLang="en-US" sz="2400">
                <a:ea typeface="SimSun" charset="0"/>
                <a:sym typeface="+mn-ea"/>
              </a:rPr>
              <a:t>（为了方便）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 </a:t>
            </a:r>
            <a:r>
              <a:rPr lang="zh-CN" altLang="en-US" sz="2400">
                <a:ea typeface="SimSun" charset="0"/>
                <a:sym typeface="+mn-ea"/>
              </a:rPr>
              <a:t>不可以隐式转换为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（安全起见）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如果确实需要从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，请调用</a:t>
            </a:r>
            <a:r>
              <a:rPr lang="en-US" altLang="zh-CN" sz="2400">
                <a:ea typeface="SimSun" charset="0"/>
                <a:sym typeface="+mn-ea"/>
              </a:rPr>
              <a:t> .c_str() </a:t>
            </a:r>
            <a:r>
              <a:rPr lang="zh-CN" altLang="en-US" sz="2400">
                <a:ea typeface="SimSun" charset="0"/>
                <a:sym typeface="+mn-ea"/>
              </a:rPr>
              <a:t>这个成员函数。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语言规定，</a:t>
            </a:r>
            <a:r>
              <a:rPr lang="zh-CN" sz="2400">
                <a:ea typeface="SimSun" charset="0"/>
                <a:sym typeface="+mn-ea"/>
              </a:rPr>
              <a:t>双引号包裹的字符串是</a:t>
            </a:r>
            <a:r>
              <a:rPr lang="en-US" altLang="zh-CN" sz="2400">
                <a:ea typeface="SimSun" charset="0"/>
                <a:sym typeface="+mn-ea"/>
              </a:rPr>
              <a:t> const char * </a:t>
            </a:r>
            <a:r>
              <a:rPr lang="zh-CN" altLang="en-US" sz="2400">
                <a:ea typeface="SimSun" charset="0"/>
                <a:sym typeface="+mn-ea"/>
              </a:rPr>
              <a:t>类型的，他们没有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类，重载了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才行。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可以用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>
                <a:ea typeface="SimSun" charset="0"/>
                <a:sym typeface="+mn-ea"/>
              </a:rPr>
              <a:t> string(“...”) </a:t>
            </a:r>
            <a:r>
              <a:rPr lang="zh-CN" altLang="en-US" sz="2400">
                <a:ea typeface="SimSun" charset="0"/>
                <a:sym typeface="+mn-ea"/>
              </a:rPr>
              <a:t>这种形式写，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语言字符串不安全。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>
                <a:ea typeface="SimSun" charset="0"/>
                <a:sym typeface="+mn-ea"/>
              </a:rPr>
              <a:t>错误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>
                <a:ea typeface="SimSun" charset="0"/>
                <a:sym typeface="+mn-ea"/>
              </a:rPr>
              <a:t>正确（推荐）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https://zh.wikipedia.org/wiki/ASCII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>
                <a:ea typeface="SimSun" charset="0"/>
                <a:sym typeface="+mn-ea"/>
              </a:rPr>
              <a:t> “hello” </a:t>
            </a:r>
            <a:r>
              <a:rPr lang="zh-CN" altLang="en-US" sz="2400">
                <a:ea typeface="SimSun" charset="0"/>
                <a:sym typeface="+mn-ea"/>
              </a:rPr>
              <a:t>就是字符串类型，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还得套一层壳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才能变成安全封装的类型，才能用他的成员函数。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因此，</a:t>
            </a:r>
            <a:r>
              <a:rPr lang="en-US" altLang="zh-CN" sz="2400">
                <a:ea typeface="SimSun" charset="0"/>
                <a:sym typeface="+mn-ea"/>
              </a:rPr>
              <a:t>C++14 </a:t>
            </a:r>
            <a:r>
              <a:rPr lang="zh-CN" altLang="en-US" sz="2400">
                <a:ea typeface="SimSun" charset="0"/>
                <a:sym typeface="+mn-ea"/>
              </a:rPr>
              <a:t>引入了一项缓解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  <a:sym typeface="+mn-ea"/>
              </a:rPr>
              <a:t>键盘压力”的新特性：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写</a:t>
            </a:r>
            <a:r>
              <a:rPr lang="en-US" altLang="zh-CN" sz="2400">
                <a:ea typeface="SimSun" charset="0"/>
                <a:sym typeface="+mn-ea"/>
              </a:rPr>
              <a:t> “hello”_s </a:t>
            </a:r>
            <a:r>
              <a:rPr lang="zh-CN" altLang="en-US" sz="2400">
                <a:ea typeface="SimSun" charset="0"/>
                <a:sym typeface="+mn-ea"/>
              </a:rPr>
              <a:t>就相当于写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“”_s(“hello”, 5)</a:t>
            </a:r>
            <a:r>
              <a:rPr lang="zh-CN" altLang="en-US" sz="2400">
                <a:ea typeface="SimSun" charset="0"/>
                <a:sym typeface="+mn-ea"/>
              </a:rPr>
              <a:t>，就相当于</a:t>
            </a:r>
            <a:r>
              <a:rPr lang="en-US" altLang="zh-CN" sz="2400">
                <a:ea typeface="SimSun" charset="0"/>
                <a:sym typeface="+mn-ea"/>
              </a:rPr>
              <a:t> string(“hello”, 5)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为什么还需要指定长度</a:t>
            </a:r>
            <a:r>
              <a:rPr lang="en-US" altLang="zh-CN" sz="2400">
                <a:ea typeface="SimSun" charset="0"/>
                <a:sym typeface="+mn-ea"/>
              </a:rPr>
              <a:t> 5</a:t>
            </a:r>
            <a:r>
              <a:rPr lang="zh-CN" altLang="en-US" sz="240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>
                <a:ea typeface="SimSun" charset="0"/>
                <a:sym typeface="+mn-ea"/>
              </a:rPr>
              <a:t> “hello\0world” </a:t>
            </a:r>
            <a:r>
              <a:rPr lang="zh-CN" altLang="en-US" sz="2400">
                <a:ea typeface="SimSun" charset="0"/>
                <a:sym typeface="+mn-ea"/>
              </a:rPr>
              <a:t>会退化成</a:t>
            </a:r>
            <a:r>
              <a:rPr lang="en-US" altLang="zh-CN" sz="2400">
                <a:ea typeface="SimSun" charset="0"/>
                <a:sym typeface="+mn-ea"/>
              </a:rPr>
              <a:t> “hello”</a:t>
            </a:r>
            <a:r>
              <a:rPr lang="zh-CN" altLang="en-US" sz="2400">
                <a:ea typeface="SimSun" charset="0"/>
                <a:sym typeface="+mn-ea"/>
              </a:rPr>
              <a:t>，因为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字符串没要求一定是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的。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p>
            <a:r>
              <a:rPr lang="zh-CN" altLang="en-US">
                <a:ea typeface="SimSun" charset="0"/>
              </a:rPr>
              <a:t>小彭老师锐评：何谓“键盘压力”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</a:t>
            </a:r>
            <a:r>
              <a:rPr lang="en-US" altLang="zh-CN" sz="2000">
                <a:ea typeface="SimSun" charset="0"/>
                <a:sym typeface="+mn-ea"/>
              </a:rPr>
              <a:t>“”</a:t>
            </a:r>
            <a:r>
              <a:rPr lang="en-US" altLang="zh-CN" sz="2000">
                <a:ea typeface="SimSun" charset="0"/>
                <a:sym typeface="+mn-ea"/>
              </a:rPr>
              <a:t>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</a:t>
            </a:r>
            <a:r>
              <a:rPr lang="zh-CN" altLang="en-US" sz="2000">
                <a:ea typeface="SimSun" charset="0"/>
                <a:sym typeface="+mn-ea"/>
              </a:rPr>
              <a:t>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</a:t>
            </a:r>
            <a:r>
              <a:rPr lang="zh-CN" altLang="en-US" sz="2000">
                <a:ea typeface="SimSun" charset="0"/>
                <a:sym typeface="+mn-ea"/>
              </a:rPr>
              <a:t>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里引入了引用计数，宣称“一切皆对象”，虽然方便了富连网业务中常见的面向对象编程范式，但也妨碍了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  <a:endParaRPr lang="zh-CN" altLang="en-US" sz="2000">
              <a:ea typeface="SimSun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  <a:endParaRPr lang="zh-CN" altLang="en-US" sz="900">
              <a:ea typeface="SimSun" charset="0"/>
            </a:endParaRP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  <a:endParaRPr lang="zh-CN" altLang="en-US" sz="900">
              <a:ea typeface="SimSun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chrono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complex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  <a:endParaRPr lang="en-US" altLang="zh-CN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62885"/>
            <a:ext cx="6715125" cy="294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0" y="3079750"/>
            <a:ext cx="495935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std::literials </a:t>
            </a:r>
            <a:r>
              <a:rPr lang="zh-CN" altLang="en-US">
                <a:ea typeface="SimSun" charset="0"/>
              </a:rPr>
              <a:t>内部定义一览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std::literials::string_literials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std::literials::chrono_literials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</a:t>
            </a:r>
            <a:r>
              <a:rPr lang="en-US" altLang="zh-CN">
                <a:ea typeface="SimSun" charset="0"/>
              </a:rPr>
              <a:t> &lt;--&gt; </a:t>
            </a:r>
            <a:r>
              <a:rPr lang="zh-CN" altLang="en-US">
                <a:ea typeface="SimSun" charset="0"/>
              </a:rPr>
              <a:t>数字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java </a:t>
            </a:r>
            <a:r>
              <a:rPr lang="zh-CN" altLang="en-US">
                <a:ea typeface="SimSun" charset="0"/>
              </a:rPr>
              <a:t>经典操作：字符串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数字</a:t>
            </a:r>
            <a:r>
              <a:rPr lang="en-US" altLang="zh-CN">
                <a:ea typeface="SimSun" charset="0"/>
              </a:rPr>
              <a:t> = 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275"/>
            <a:ext cx="10972800" cy="510413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java </a:t>
            </a:r>
            <a:r>
              <a:rPr lang="zh-CN" altLang="en-US" sz="2400">
                <a:ea typeface="SimSun" charset="0"/>
              </a:rPr>
              <a:t>中，</a:t>
            </a:r>
            <a:r>
              <a:rPr lang="zh-CN" sz="2400">
                <a:ea typeface="SimSun" charset="0"/>
              </a:rPr>
              <a:t>你甚至可以直接把字符串和数字相加，例如：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“you have ” + 42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“</a:t>
            </a:r>
            <a:r>
              <a:rPr lang="en-US" altLang="zh-CN" sz="2400">
                <a:ea typeface="SimSun" charset="0"/>
                <a:sym typeface="+mn-ea"/>
              </a:rPr>
              <a:t>you have 42 yuan</a:t>
            </a:r>
            <a:r>
              <a:rPr lang="en-US" altLang="zh-CN" sz="2400">
                <a:ea typeface="SimSun" charset="0"/>
                <a:sym typeface="+mn-ea"/>
              </a:rPr>
              <a:t>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他实际上是先把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变成</a:t>
            </a:r>
            <a:r>
              <a:rPr lang="en-US" altLang="zh-CN" sz="2400">
                <a:ea typeface="SimSun" charset="0"/>
                <a:sym typeface="+mn-ea"/>
              </a:rPr>
              <a:t> “42”</a:t>
            </a:r>
            <a:r>
              <a:rPr lang="zh-CN" altLang="en-US" sz="2400">
                <a:ea typeface="SimSun" charset="0"/>
                <a:sym typeface="+mn-ea"/>
              </a:rPr>
              <a:t>，再把三个字符串相加的，也就是说</a:t>
            </a:r>
            <a:r>
              <a:rPr lang="en-US" altLang="zh-CN" sz="2400">
                <a:ea typeface="SimSun" charset="0"/>
                <a:sym typeface="+mn-ea"/>
              </a:rPr>
              <a:t> java </a:t>
            </a:r>
            <a:r>
              <a:rPr lang="zh-CN" altLang="en-US" sz="2400">
                <a:ea typeface="SimSun" charset="0"/>
                <a:sym typeface="+mn-ea"/>
              </a:rPr>
              <a:t>编译器会偷偷把他转换成：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“you have ” + 42.toString()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但是我们说过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是不喜欢在编译器里开洞的，他的字符串类型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是在标准库里定义的，并不是在编译器内部定义的（</a:t>
            </a:r>
            <a:r>
              <a:rPr lang="en-US" altLang="zh-CN" sz="2400">
                <a:ea typeface="SimSun" charset="0"/>
                <a:sym typeface="+mn-ea"/>
              </a:rPr>
              <a:t>cpp</a:t>
            </a:r>
            <a:r>
              <a:rPr lang="zh-CN" altLang="en-US" sz="2400">
                <a:ea typeface="SimSun" charset="0"/>
                <a:sym typeface="+mn-ea"/>
              </a:rPr>
              <a:t>之父：语言本身要和标准库具体实现解耦）如果你嫌弃标准库不好用，也可以定义一个自己的字符串类型</a:t>
            </a:r>
            <a:r>
              <a:rPr lang="en-US" altLang="zh-CN" sz="2400">
                <a:ea typeface="SimSun" charset="0"/>
                <a:sym typeface="+mn-ea"/>
              </a:rPr>
              <a:t> mylib::String </a:t>
            </a:r>
            <a:r>
              <a:rPr lang="zh-CN" altLang="en-US" sz="2400">
                <a:ea typeface="SimSun" charset="0"/>
                <a:sym typeface="+mn-ea"/>
              </a:rPr>
              <a:t>重载个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运算符，和标准库的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其实是同等地位的。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虽然也可以给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定义很多个不同的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重载，每个针对不同的数字类型（</a:t>
            </a:r>
            <a:r>
              <a:rPr lang="en-US" altLang="zh-CN" sz="2400">
                <a:ea typeface="SimSun" charset="0"/>
                <a:sym typeface="+mn-ea"/>
              </a:rPr>
              <a:t>int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float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double</a:t>
            </a:r>
            <a:r>
              <a:rPr lang="zh-CN" altLang="en-US" sz="2400">
                <a:ea typeface="SimSun" charset="0"/>
                <a:sym typeface="+mn-ea"/>
              </a:rPr>
              <a:t>）排列组合，但是这样没有可扩展性，而且影响编译速度。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所以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说，你必须手动把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先转换为字符串，然后再和已有的字符串相加：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“you have ” + std::to_string(42) + “ yuan”</a:t>
            </a:r>
            <a:endParaRPr lang="en-US" altLang="zh-CN" sz="2400">
              <a:solidFill>
                <a:srgbClr val="C0000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std::to_string </a:t>
            </a:r>
            <a:r>
              <a:rPr lang="zh-CN" altLang="en-US">
                <a:ea typeface="SimSun" charset="0"/>
              </a:rPr>
              <a:t>数字转字符串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std::to_string </a:t>
            </a:r>
            <a:r>
              <a:rPr lang="zh-CN" altLang="en-US" sz="2800">
                <a:ea typeface="SimSun" charset="0"/>
              </a:rPr>
              <a:t>是标准库定义的全局函数，他具有</a:t>
            </a:r>
            <a:r>
              <a:rPr lang="en-US" altLang="zh-CN" sz="2800">
                <a:ea typeface="SimSun" charset="0"/>
              </a:rPr>
              <a:t>9</a:t>
            </a:r>
            <a:r>
              <a:rPr lang="zh-CN" altLang="en-US" sz="2800">
                <a:ea typeface="SimSun" charset="0"/>
              </a:rPr>
              <a:t>个重载：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为什么把</a:t>
            </a:r>
            <a:r>
              <a:rPr lang="en-US" altLang="zh-CN" sz="2800">
                <a:ea typeface="SimSun" charset="0"/>
              </a:rPr>
              <a:t> to_string </a:t>
            </a:r>
            <a:r>
              <a:rPr lang="zh-CN" altLang="en-US" sz="2800">
                <a:ea typeface="SimSun" charset="0"/>
              </a:rPr>
              <a:t>作为全局函数，而不是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类的构造函数？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因为</a:t>
            </a:r>
            <a:r>
              <a:rPr lang="en-US" altLang="zh-CN" sz="2800">
                <a:ea typeface="SimSun" charset="0"/>
              </a:rPr>
              <a:t> cpp </a:t>
            </a:r>
            <a:r>
              <a:rPr lang="zh-CN" altLang="en-US" sz="2800">
                <a:ea typeface="SimSun" charset="0"/>
              </a:rPr>
              <a:t>之父喜欢解耦，他不想让数字转字符串这个特定的需求，和字符串本身的实现有太多耦合。</a:t>
            </a:r>
            <a:endParaRPr lang="zh-CN" altLang="en-US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925" y="2234565"/>
            <a:ext cx="4755515" cy="2254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https://en.cppreference.com/w/cpp/string/basic_string/to_string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to_string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4510" y="1600200"/>
            <a:ext cx="606171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std::to_wstring </a:t>
            </a:r>
            <a:r>
              <a:rPr lang="zh-CN" altLang="en-US">
                <a:ea typeface="SimSun" charset="0"/>
                <a:sym typeface="+mn-ea"/>
              </a:rPr>
              <a:t>数字转宽</a:t>
            </a:r>
            <a:r>
              <a:rPr lang="zh-CN" altLang="en-US">
                <a:ea typeface="SimSun" charset="0"/>
                <a:sym typeface="+mn-ea"/>
              </a:rPr>
              <a:t>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同理还有</a:t>
            </a:r>
            <a:r>
              <a:rPr lang="en-US" altLang="zh-CN" sz="2800">
                <a:ea typeface="SimSun" charset="0"/>
              </a:rPr>
              <a:t> to_wstring</a:t>
            </a:r>
            <a:r>
              <a:rPr lang="zh-CN" altLang="en-US" sz="2800">
                <a:ea typeface="SimSun" charset="0"/>
              </a:rPr>
              <a:t>，用于把数字转换为</a:t>
            </a:r>
            <a:r>
              <a:rPr lang="en-US" altLang="zh-CN" sz="2800">
                <a:ea typeface="SimSun" charset="0"/>
              </a:rPr>
              <a:t> wstring </a:t>
            </a:r>
            <a:r>
              <a:rPr lang="zh-CN" altLang="en-US" sz="2800">
                <a:ea typeface="SimSun" charset="0"/>
              </a:rPr>
              <a:t>类型字符串。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5505" y="2430145"/>
            <a:ext cx="53816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std::sto* </a:t>
            </a:r>
            <a:r>
              <a:rPr lang="zh-CN" altLang="en-US">
                <a:ea typeface="SimSun" charset="0"/>
                <a:sym typeface="+mn-ea"/>
              </a:rPr>
              <a:t>字符串转</a:t>
            </a:r>
            <a:r>
              <a:rPr lang="zh-CN" altLang="en-US">
                <a:ea typeface="SimSun" charset="0"/>
              </a:rPr>
              <a:t>数字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std::stoi/stof/stod </a:t>
            </a:r>
            <a:r>
              <a:rPr lang="zh-CN" altLang="en-US" sz="2800">
                <a:ea typeface="SimSun" charset="0"/>
              </a:rPr>
              <a:t>是标准库定义的一系列全局函数：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相当于</a:t>
            </a:r>
            <a:r>
              <a:rPr lang="en-US" altLang="zh-CN" sz="2800">
                <a:ea typeface="SimSun" charset="0"/>
                <a:sym typeface="+mn-ea"/>
              </a:rPr>
              <a:t> js </a:t>
            </a:r>
            <a:r>
              <a:rPr lang="zh-CN" altLang="en-US" sz="2800">
                <a:ea typeface="SimSun" charset="0"/>
                <a:sym typeface="+mn-ea"/>
              </a:rPr>
              <a:t>的</a:t>
            </a:r>
            <a:r>
              <a:rPr lang="en-US" altLang="zh-CN" sz="2800">
                <a:ea typeface="SimSun" charset="0"/>
                <a:sym typeface="+mn-ea"/>
              </a:rPr>
              <a:t> parseInt/parseFloat/parseDouble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https://en.cppreference.com/w/cpp/string/basic_string/stol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7640" y="4414520"/>
            <a:ext cx="683895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70" y="2124075"/>
            <a:ext cx="751522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90" y="3424555"/>
            <a:ext cx="817245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1600200"/>
            <a:ext cx="3301365" cy="173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5" y="1600200"/>
            <a:ext cx="3043555" cy="171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05" y="1600200"/>
            <a:ext cx="3331845" cy="20402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8940" y="4564380"/>
            <a:ext cx="834136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可以处理数字后面有多余字符的情况，例如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等价，都会返回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。后面的</a:t>
            </a:r>
            <a:r>
              <a:rPr lang="en-US" altLang="zh-CN" sz="2400">
                <a:ea typeface="SimSun" charset="0"/>
              </a:rPr>
              <a:t> “yuan” </a:t>
            </a:r>
            <a:r>
              <a:rPr lang="zh-CN" altLang="en-US" sz="2400">
                <a:ea typeface="SimSun" charset="0"/>
              </a:rPr>
              <a:t>会被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略去。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那如何才能知道哪些字符被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略去了呢？或者说，</a:t>
            </a:r>
            <a:r>
              <a:rPr lang="zh-CN" altLang="en-US" sz="2400" b="1">
                <a:ea typeface="SimSun" charset="0"/>
              </a:rPr>
              <a:t>数字部分从哪里结束</a:t>
            </a:r>
            <a:r>
              <a:rPr lang="zh-CN" altLang="en-US" sz="2400">
                <a:ea typeface="SimSun" charset="0"/>
              </a:rPr>
              <a:t>？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的第二参数，他是一个</a:t>
            </a:r>
            <a:r>
              <a:rPr lang="en-US" altLang="zh-CN" sz="2400">
                <a:ea typeface="SimSun" charset="0"/>
              </a:rPr>
              <a:t> size_t </a:t>
            </a:r>
            <a:r>
              <a:rPr lang="zh-CN" altLang="en-US" sz="2400">
                <a:ea typeface="SimSun" charset="0"/>
              </a:rPr>
              <a:t>的指针，默认为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若该指针不为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，则会往他指向的变量写入一个整数，表示</a:t>
            </a:r>
            <a:r>
              <a:rPr lang="zh-CN" altLang="en-US" sz="2400" b="1">
                <a:ea typeface="SimSun" charset="0"/>
              </a:rPr>
              <a:t>数字部分结束的那个字符所在的位置</a:t>
            </a:r>
            <a:r>
              <a:rPr lang="zh-CN" altLang="en-US" sz="2400">
                <a:ea typeface="SimSun" charset="0"/>
              </a:rPr>
              <a:t>，很绕口？来看个例子就懂了。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stoi(“42yuan”, &amp;pos)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，并把</a:t>
            </a:r>
            <a:r>
              <a:rPr lang="en-US" altLang="zh-CN" sz="2400">
                <a:ea typeface="SimSun" charset="0"/>
              </a:rPr>
              <a:t> pos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2</a:t>
            </a:r>
            <a:r>
              <a:rPr lang="zh-CN" altLang="en-US" sz="2400">
                <a:ea typeface="SimSun" charset="0"/>
              </a:rPr>
              <a:t>。</a:t>
            </a:r>
            <a:r>
              <a:rPr lang="zh-CN" altLang="en-US" sz="2400">
                <a:ea typeface="SimSun" charset="0"/>
              </a:rPr>
              <a:t>因为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是数字部分结束的地方，而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是第三个字符，但是计算机数数从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开始，所以计算机说这是第</a:t>
            </a:r>
            <a:r>
              <a:rPr lang="en-US" altLang="zh-CN" sz="2400">
                <a:ea typeface="SimSun" charset="0"/>
              </a:rPr>
              <a:t> 2 </a:t>
            </a:r>
            <a:r>
              <a:rPr lang="zh-CN" altLang="en-US" sz="2400">
                <a:ea typeface="SimSun" charset="0"/>
              </a:rPr>
              <a:t>个字符，没毛病。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为什么要指针？因为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的返回值已经是</a:t>
            </a:r>
            <a:r>
              <a:rPr lang="en-US" altLang="zh-CN" sz="2400">
                <a:ea typeface="SimSun" charset="0"/>
              </a:rPr>
              <a:t> int </a:t>
            </a:r>
            <a:r>
              <a:rPr lang="zh-CN" altLang="en-US" sz="2400">
                <a:ea typeface="SimSun" charset="0"/>
              </a:rPr>
              <a:t>了，要额外的返回值只能这样。</a:t>
            </a:r>
            <a:endParaRPr lang="en-US" altLang="zh-CN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0380" y="3398520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的第二参数：</a:t>
            </a:r>
            <a:r>
              <a:rPr lang="en-US" altLang="zh-CN">
                <a:ea typeface="SimSun" charset="0"/>
              </a:rPr>
              <a:t>&amp;pos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827395" y="3608070"/>
            <a:ext cx="259651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&amp;pos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1785" y="1600200"/>
            <a:ext cx="64877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抛出异常的情况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</a:rPr>
              <a:t>如果字符串的开头不是数字，则</a:t>
            </a:r>
            <a:r>
              <a:rPr lang="en-US" altLang="zh-CN" sz="2000">
                <a:ea typeface="SimSun" charset="0"/>
              </a:rPr>
              <a:t> stoi </a:t>
            </a:r>
            <a:r>
              <a:rPr lang="zh-CN" altLang="en-US" sz="2000">
                <a:ea typeface="SimSun" charset="0"/>
              </a:rPr>
              <a:t>会抛出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std::invalid_argument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异常，可以用</a:t>
            </a:r>
            <a:r>
              <a:rPr lang="en-US" altLang="zh-CN" sz="2000">
                <a:ea typeface="SimSun" charset="0"/>
              </a:rPr>
              <a:t> catch </a:t>
            </a:r>
            <a:r>
              <a:rPr lang="zh-CN" altLang="en-US" sz="2000">
                <a:ea typeface="SimSun" charset="0"/>
              </a:rPr>
              <a:t>捕获。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但是开头可以有空格，例如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  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可以正常得到</a:t>
            </a:r>
            <a:r>
              <a:rPr lang="en-US" altLang="zh-CN" sz="2000">
                <a:ea typeface="SimSun" charset="0"/>
              </a:rPr>
              <a:t> 42</a:t>
            </a:r>
            <a:r>
              <a:rPr lang="zh-CN" altLang="en-US" sz="2000">
                <a:ea typeface="SimSun" charset="0"/>
              </a:rPr>
              <a:t>，但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stoi(“my42yuan”)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就会出错。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开头也可以是正负号（</a:t>
            </a:r>
            <a:r>
              <a:rPr lang="en-US" altLang="zh-CN" sz="2000">
                <a:ea typeface="SimSun" charset="0"/>
              </a:rPr>
              <a:t>‘+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或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‘</a:t>
            </a:r>
            <a:r>
              <a:rPr lang="en-US" altLang="zh-CN" sz="2000">
                <a:ea typeface="SimSun" charset="0"/>
              </a:rPr>
              <a:t>-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zh-CN" altLang="en-US" sz="2000">
                <a:ea typeface="SimSun" charset="0"/>
                <a:sym typeface="+mn-ea"/>
              </a:rPr>
              <a:t>）</a:t>
            </a:r>
            <a:r>
              <a:rPr lang="zh-CN" altLang="en-US" sz="2000">
                <a:ea typeface="SimSun" charset="0"/>
              </a:rPr>
              <a:t>，会被当成数字的一部分，例如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stoi(“-42”)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会得到</a:t>
            </a:r>
            <a:r>
              <a:rPr lang="en-US" altLang="zh-CN" sz="2000">
                <a:ea typeface="SimSun" charset="0"/>
              </a:rPr>
              <a:t> -42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970" y="2639060"/>
            <a:ext cx="8353425" cy="42189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</a:rPr>
              <a:t>有时候我们的字符串里是十六进制的数字，如何解析呢？例如</a:t>
            </a:r>
            <a:r>
              <a:rPr lang="en-US" altLang="zh-CN" sz="2400">
                <a:ea typeface="SimSun" charset="0"/>
              </a:rPr>
              <a:t> “7cfe”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的第三个参数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了，他默认为</a:t>
            </a:r>
            <a:r>
              <a:rPr lang="en-US" altLang="zh-CN" sz="2400">
                <a:ea typeface="SimSun" charset="0"/>
              </a:rPr>
              <a:t> 10</a:t>
            </a:r>
            <a:r>
              <a:rPr lang="zh-CN" altLang="en-US" sz="2400">
                <a:ea typeface="SimSun" charset="0"/>
              </a:rPr>
              <a:t>，代表十进制。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如果需要解析十六进制的数字就把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设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16</a:t>
            </a:r>
            <a:r>
              <a:rPr lang="zh-CN" altLang="en-US" sz="2400">
                <a:ea typeface="SimSun" charset="0"/>
              </a:rPr>
              <a:t>，八进制就让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8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因为指定第三参数前需要先指定第二参数，如果不用第二参数，写个</a:t>
            </a:r>
            <a:r>
              <a:rPr lang="en-US" altLang="zh-CN" sz="2400">
                <a:ea typeface="SimSun" charset="0"/>
              </a:rPr>
              <a:t> nullptr </a:t>
            </a:r>
            <a:r>
              <a:rPr lang="zh-CN" altLang="en-US" sz="2400">
                <a:ea typeface="SimSun" charset="0"/>
              </a:rPr>
              <a:t>就行了，例如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stoi(“7cfe”, nullptr, 16)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31198</a:t>
            </a:r>
            <a:r>
              <a:rPr lang="zh-CN" altLang="en-US" sz="2400">
                <a:ea typeface="SimSun" charset="0"/>
              </a:rPr>
              <a:t>（</a:t>
            </a:r>
            <a:r>
              <a:rPr lang="en-US" altLang="zh-CN" sz="2400">
                <a:ea typeface="SimSun" charset="0"/>
              </a:rPr>
              <a:t>0x7cfe </a:t>
            </a:r>
            <a:r>
              <a:rPr lang="zh-CN" altLang="en-US" sz="2400">
                <a:ea typeface="SimSun" charset="0"/>
              </a:rPr>
              <a:t>的十进制）。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注意：</a:t>
            </a:r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默认是十进制的，如果写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7</a:t>
            </a:r>
            <a:r>
              <a:rPr lang="zh-CN" altLang="en-US" sz="2400">
                <a:ea typeface="SimSun" charset="0"/>
              </a:rPr>
              <a:t>，因为他只认识</a:t>
            </a:r>
            <a:r>
              <a:rPr lang="en-US" altLang="zh-CN" sz="2400">
                <a:ea typeface="SimSun" charset="0"/>
              </a:rPr>
              <a:t> ‘7’ </a:t>
            </a:r>
            <a:r>
              <a:rPr lang="zh-CN" altLang="en-US" sz="2400">
                <a:ea typeface="SimSun" charset="0"/>
              </a:rPr>
              <a:t>是数字，把</a:t>
            </a:r>
            <a:r>
              <a:rPr lang="en-US" altLang="zh-CN" sz="2400">
                <a:ea typeface="SimSun" charset="0"/>
              </a:rPr>
              <a:t> “cfe” </a:t>
            </a:r>
            <a:r>
              <a:rPr lang="zh-CN" altLang="en-US" sz="2400">
                <a:ea typeface="SimSun" charset="0"/>
              </a:rPr>
              <a:t>看做额外字符忽略掉了（因为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不是十进制意义下的数字）。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十六进制的字母</a:t>
            </a:r>
            <a:r>
              <a:rPr lang="zh-CN" altLang="en-US" sz="2400">
                <a:ea typeface="SimSun" charset="0"/>
              </a:rPr>
              <a:t>无视大小写，例如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stoi(“7CFE”, nullptr, 16) </a:t>
            </a:r>
            <a:r>
              <a:rPr lang="zh-CN" altLang="en-US" sz="2400">
                <a:ea typeface="SimSun" charset="0"/>
                <a:sym typeface="+mn-ea"/>
              </a:rPr>
              <a:t>的也会得到</a:t>
            </a:r>
            <a:r>
              <a:rPr lang="en-US" altLang="zh-CN" sz="2400">
                <a:ea typeface="SimSun" charset="0"/>
                <a:sym typeface="+mn-ea"/>
              </a:rPr>
              <a:t> 31198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7365" y="2988945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的第三参数：</a:t>
            </a:r>
            <a:r>
              <a:rPr lang="en-US" altLang="zh-CN">
                <a:ea typeface="SimSun" charset="0"/>
              </a:rPr>
              <a:t>base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494395" y="3197860"/>
            <a:ext cx="1544955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base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4670" y="1600200"/>
            <a:ext cx="85813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冷知识：</a:t>
            </a:r>
            <a:r>
              <a:rPr lang="en-US"/>
              <a:t>stof </a:t>
            </a:r>
            <a:r>
              <a:rPr lang="zh-CN" altLang="en-US">
                <a:ea typeface="SimSun" charset="0"/>
              </a:rPr>
              <a:t>支持科学计数法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4610" y="1600200"/>
            <a:ext cx="70021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字符串流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那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to_string </a:t>
            </a:r>
            <a:r>
              <a:rPr lang="zh-CN" altLang="en-US">
                <a:ea typeface="SimSun" charset="0"/>
              </a:rPr>
              <a:t>能不能指定十六进制？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很遗憾，</a:t>
            </a:r>
            <a:r>
              <a:rPr lang="en-US" altLang="zh-CN" sz="2400">
                <a:ea typeface="SimSun" charset="0"/>
              </a:rPr>
              <a:t>to_string </a:t>
            </a:r>
            <a:r>
              <a:rPr lang="zh-CN" altLang="en-US" sz="2400">
                <a:ea typeface="SimSun" charset="0"/>
              </a:rPr>
              <a:t>是个缓解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</a:rPr>
              <a:t>键盘压力”的帮手函数，功能根本不全。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用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来拼接字符串也只是初学者的做法，他们并不是专业的字符串格式化工具。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想要完整的功能（指定多少进制，左右对齐等），可以用专业的做法</a:t>
            </a:r>
            <a:r>
              <a:rPr lang="zh-CN" sz="2400">
                <a:ea typeface="SimSun" charset="0"/>
              </a:rPr>
              <a:t>：</a:t>
            </a:r>
            <a:endParaRPr 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sz="2400">
                <a:ea typeface="SimSun" charset="0"/>
              </a:rPr>
              <a:t>古代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语言的</a:t>
            </a:r>
            <a:r>
              <a:rPr lang="en-US" altLang="zh-CN" sz="2400">
                <a:ea typeface="SimSun" charset="0"/>
              </a:rPr>
              <a:t> sprintf</a:t>
            </a:r>
            <a:endParaRPr 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古代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stringstream</a:t>
            </a:r>
            <a:endParaRPr lang="en-US" alt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en-US" altLang="zh-CN" sz="2400">
                <a:ea typeface="SimSun" charset="0"/>
              </a:rPr>
              <a:t>C++20 </a:t>
            </a:r>
            <a:r>
              <a:rPr lang="zh-CN" altLang="en-US" sz="2400">
                <a:ea typeface="SimSun" charset="0"/>
              </a:rPr>
              <a:t>新增的</a:t>
            </a:r>
            <a:r>
              <a:rPr lang="en-US" altLang="zh-CN" sz="2400">
                <a:ea typeface="SimSun" charset="0"/>
              </a:rPr>
              <a:t> std::format</a:t>
            </a:r>
            <a:endParaRPr lang="en-US" alt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第三方库提供的</a:t>
            </a:r>
            <a:r>
              <a:rPr lang="en-US" altLang="zh-CN" sz="2400">
                <a:ea typeface="SimSun" charset="0"/>
              </a:rPr>
              <a:t> fmt::format</a:t>
            </a:r>
            <a:r>
              <a:rPr lang="zh-CN" altLang="en-US" sz="2400">
                <a:ea typeface="SimSun" charset="0"/>
              </a:rPr>
              <a:t>（https://github.com/fmtlib/fmt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endParaRPr lang="zh-CN" altLang="en-US" sz="24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参考小彭老师在</a:t>
            </a:r>
            <a:r>
              <a:rPr lang="en-US" altLang="zh-CN" sz="2400">
                <a:ea typeface="SimSun" charset="0"/>
              </a:rPr>
              <a:t> zeno </a:t>
            </a:r>
            <a:r>
              <a:rPr lang="zh-CN" altLang="en-US" sz="2400">
                <a:ea typeface="SimSun" charset="0"/>
              </a:rPr>
              <a:t>里手撸的</a:t>
            </a:r>
            <a:r>
              <a:rPr lang="zh-CN" sz="2400">
                <a:ea typeface="SimSun" charset="0"/>
              </a:rPr>
              <a:t>两个函数（能支持任意</a:t>
            </a:r>
            <a:r>
              <a:rPr lang="en-US" altLang="zh-CN" sz="2400">
                <a:ea typeface="SimSun" charset="0"/>
              </a:rPr>
              <a:t> STL </a:t>
            </a:r>
            <a:r>
              <a:rPr lang="zh-CN" sz="2400">
                <a:ea typeface="SimSun" charset="0"/>
              </a:rPr>
              <a:t>容器的打印）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zh-CN" altLang="en-US" sz="1600">
                <a:ea typeface="SimSun" charset="0"/>
              </a:rPr>
              <a:t>https://github.com/zenustech/zeno/blob/master/zeno/include/zeno/utils/to_string.h</a:t>
            </a:r>
            <a:endParaRPr lang="zh-CN" altLang="en-US" sz="1600">
              <a:ea typeface="SimSun" charset="0"/>
            </a:endParaRPr>
          </a:p>
          <a:p>
            <a:r>
              <a:rPr lang="zh-CN" altLang="en-US" sz="1600">
                <a:ea typeface="SimSun" charset="0"/>
                <a:sym typeface="+mn-ea"/>
              </a:rPr>
              <a:t>https://github.com/zenustech/zeno/blob/master/zeno/include/zeno/utils/</a:t>
            </a:r>
            <a:r>
              <a:rPr lang="en-US" altLang="zh-CN" sz="1600">
                <a:ea typeface="SimSun" charset="0"/>
                <a:sym typeface="+mn-ea"/>
              </a:rPr>
              <a:t>format</a:t>
            </a:r>
            <a:r>
              <a:rPr lang="zh-CN" altLang="en-US" sz="1600">
                <a:ea typeface="SimSun" charset="0"/>
                <a:sym typeface="+mn-ea"/>
              </a:rPr>
              <a:t>.h</a:t>
            </a:r>
            <a:endParaRPr lang="zh-CN" altLang="en-US" sz="1600">
              <a:ea typeface="SimSun" charset="0"/>
            </a:endParaRPr>
          </a:p>
          <a:p>
            <a:endParaRPr lang="zh-CN" altLang="en-US" sz="1600">
              <a:ea typeface="SimSun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cout </a:t>
            </a:r>
            <a:r>
              <a:rPr lang="zh-CN" altLang="en-US">
                <a:ea typeface="SimSun" charset="0"/>
              </a:rPr>
              <a:t>支持十六进制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8190" y="1629410"/>
            <a:ext cx="8134350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355" y="2331720"/>
            <a:ext cx="4652645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官方推荐用</a:t>
            </a:r>
            <a:r>
              <a:rPr lang="en-US" altLang="zh-CN">
                <a:ea typeface="SimSun" charset="0"/>
              </a:rPr>
              <a:t> stringstream </a:t>
            </a:r>
            <a:r>
              <a:rPr lang="zh-CN" altLang="en-US">
                <a:ea typeface="SimSun" charset="0"/>
              </a:rPr>
              <a:t>取代</a:t>
            </a:r>
            <a:r>
              <a:rPr lang="en-US" altLang="zh-CN">
                <a:ea typeface="SimSun" charset="0"/>
              </a:rPr>
              <a:t> to_string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sz="2400"/>
              <a:t>cout </a:t>
            </a:r>
            <a:r>
              <a:rPr lang="zh-CN" altLang="en-US" sz="2400">
                <a:ea typeface="SimSun" charset="0"/>
              </a:rPr>
              <a:t>这么方便，能不能让他不要直接输出到控制台，而是把结果存到一个字符串呢？这正是字符串流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的作用。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完全一样，同样的</a:t>
            </a:r>
            <a:r>
              <a:rPr lang="en-US" altLang="zh-CN" sz="2400">
                <a:ea typeface="SimSun" charset="0"/>
              </a:rPr>
              <a:t> &lt;&lt;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hex </a:t>
            </a:r>
            <a:r>
              <a:rPr lang="zh-CN" altLang="en-US" sz="2400">
                <a:ea typeface="SimSun" charset="0"/>
              </a:rPr>
              <a:t>选项。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但是他的输出会保存到一个字符串里。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调用成员函数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.str() </a:t>
            </a:r>
            <a:r>
              <a:rPr lang="zh-CN" altLang="en-US" sz="2400">
                <a:ea typeface="SimSun" charset="0"/>
                <a:sym typeface="+mn-ea"/>
              </a:rPr>
              <a:t>就能取出这个字符串了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之后这个字符串就可以用作其他用途，比如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printf </a:t>
            </a:r>
            <a:r>
              <a:rPr lang="zh-CN" altLang="en-US" sz="2400">
                <a:ea typeface="SimSun" charset="0"/>
                <a:sym typeface="+mn-ea"/>
              </a:rPr>
              <a:t>打印，或者用于查询数据库，都没问题。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这里比较无聊，最后还是直接输出到了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stringstream </a:t>
            </a:r>
            <a:r>
              <a:rPr lang="zh-CN" altLang="en-US">
                <a:ea typeface="SimSun" charset="0"/>
              </a:rPr>
              <a:t>也可以取代</a:t>
            </a:r>
            <a:r>
              <a:rPr lang="en-US" altLang="zh-CN">
                <a:ea typeface="SimSun" charset="0"/>
              </a:rPr>
              <a:t> stoi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刚刚展示了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模仿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的方法。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stringstream </a:t>
            </a:r>
            <a:r>
              <a:rPr lang="zh-CN" altLang="en-US" sz="2400">
                <a:ea typeface="SimSun" charset="0"/>
              </a:rPr>
              <a:t>也可以模仿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，用</a:t>
            </a:r>
            <a:r>
              <a:rPr lang="en-US" altLang="zh-CN" sz="2400">
                <a:ea typeface="SimSun" charset="0"/>
              </a:rPr>
              <a:t> &gt;&gt; </a:t>
            </a:r>
            <a:r>
              <a:rPr lang="zh-CN" altLang="en-US" sz="2400">
                <a:ea typeface="SimSun" charset="0"/>
              </a:rPr>
              <a:t>即可。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总结：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&lt;&lt;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to_string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&gt;&gt;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stoi/stof/stod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最重要的是他支持各种控制选项（如</a:t>
            </a:r>
            <a:r>
              <a:rPr lang="en-US" altLang="zh-CN" sz="2400">
                <a:ea typeface="SimSun" charset="0"/>
              </a:rPr>
              <a:t> hex</a:t>
            </a:r>
            <a:r>
              <a:rPr lang="zh-CN" altLang="en-US" sz="2400">
                <a:ea typeface="SimSun" charset="0"/>
              </a:rPr>
              <a:t>），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功能性比</a:t>
            </a:r>
            <a:r>
              <a:rPr lang="en-US" altLang="zh-CN" sz="2400">
                <a:ea typeface="SimSun" charset="0"/>
                <a:sym typeface="+mn-ea"/>
              </a:rPr>
              <a:t> to_string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stoi </a:t>
            </a:r>
            <a:r>
              <a:rPr lang="zh-CN" altLang="en-US" sz="2400">
                <a:ea typeface="SimSun" charset="0"/>
                <a:sym typeface="+mn-ea"/>
              </a:rPr>
              <a:t>更强大。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要导入</a:t>
            </a:r>
            <a:r>
              <a:rPr lang="zh-CN" sz="2400">
                <a:ea typeface="SimSun" charset="0"/>
              </a:rPr>
              <a:t>他，</a:t>
            </a:r>
            <a:r>
              <a:rPr lang="zh-CN" altLang="en-US" sz="2400">
                <a:ea typeface="SimSun" charset="0"/>
              </a:rPr>
              <a:t>只需</a:t>
            </a:r>
            <a:r>
              <a:rPr lang="en-US" altLang="zh-CN" sz="2400">
                <a:ea typeface="SimSun" charset="0"/>
              </a:rPr>
              <a:t> #include &lt;sstream&gt; </a:t>
            </a:r>
            <a:r>
              <a:rPr lang="zh-CN" altLang="en-US" sz="2400">
                <a:ea typeface="SimSun" charset="0"/>
              </a:rPr>
              <a:t>即可。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9290" y="1677670"/>
            <a:ext cx="5172710" cy="51803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字符串常用操作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6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append </a:t>
            </a:r>
            <a:r>
              <a:rPr lang="zh-CN" altLang="en-US">
                <a:ea typeface="SimSun" charset="0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+=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</a:t>
            </a:r>
            <a:r>
              <a:rPr lang="en-US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!=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&gt;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通用的比较函数</a:t>
            </a:r>
            <a:r>
              <a:rPr lang="en-US" altLang="zh-CN">
                <a:ea typeface="SimSun" charset="0"/>
              </a:rPr>
              <a:t> compare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相似的地方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at, [], size, resize, clear, reserve, shrink_to_fit</a:t>
            </a:r>
            <a:endParaRPr lang="en-US"/>
          </a:p>
          <a:p>
            <a:r>
              <a:rPr lang="en-US"/>
              <a:t>insert, erase, push_back, pop_back, front, back</a:t>
            </a:r>
            <a:endParaRPr lang="en-US"/>
          </a:p>
          <a:p>
            <a:r>
              <a:rPr lang="en-US"/>
              <a:t>swap, move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字符串胖指针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7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结尾字符串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语言为什么喜欢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）呢？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众所周知，要描述一个动态长度的数组（此处为字符串），需要</a:t>
            </a:r>
            <a:r>
              <a:rPr lang="zh-CN" altLang="en-US" sz="2400" b="1">
                <a:ea typeface="SimSun" charset="0"/>
              </a:rPr>
              <a:t>首地址指针</a:t>
            </a:r>
            <a:r>
              <a:rPr lang="zh-CN" altLang="en-US" sz="2400">
                <a:ea typeface="SimSun" charset="0"/>
              </a:rPr>
              <a:t>和</a:t>
            </a:r>
            <a:r>
              <a:rPr lang="zh-CN" altLang="en-US" sz="2400" b="1">
                <a:ea typeface="SimSun" charset="0"/>
              </a:rPr>
              <a:t>数组长度</a:t>
            </a:r>
            <a:r>
              <a:rPr lang="zh-CN" altLang="en-US" sz="2400">
                <a:ea typeface="SimSun" charset="0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void fuck_array(char *ptr, size_t len);</a:t>
            </a:r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这样好麻烦，明明是一个字符串，却要传两个参数进去！能不能简化？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ea typeface="SimSun" charset="0"/>
              </a:rPr>
              <a:t>C </a:t>
            </a:r>
            <a:r>
              <a:rPr lang="zh-CN" altLang="en-US" sz="2400">
                <a:ea typeface="SimSun" charset="0"/>
              </a:rPr>
              <a:t>语言认为：假定字符串中的字符不可能出现</a:t>
            </a:r>
            <a:r>
              <a:rPr lang="en-US" altLang="zh-CN" sz="2400">
                <a:ea typeface="SimSun" charset="0"/>
              </a:rPr>
              <a:t> ‘\0’</a:t>
            </a:r>
            <a:r>
              <a:rPr lang="zh-CN" altLang="en-US" sz="2400">
                <a:ea typeface="SimSun" charset="0"/>
              </a:rPr>
              <a:t>，那么可以用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作为结尾的标记符，这就是当年</a:t>
            </a:r>
            <a:r>
              <a:rPr lang="zh-CN" altLang="en-US" sz="2400">
                <a:ea typeface="SimSun" charset="0"/>
                <a:sym typeface="+mn-ea"/>
              </a:rPr>
              <a:t>最流行的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）方案。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0 </a:t>
            </a:r>
            <a:r>
              <a:rPr lang="zh-CN" altLang="en-US">
                <a:ea typeface="SimSun" charset="0"/>
              </a:rPr>
              <a:t>结尾字符串的缺点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1. </a:t>
            </a:r>
            <a:r>
              <a:rPr lang="zh-CN" altLang="en-US" sz="2400" b="1">
                <a:ea typeface="SimSun" charset="0"/>
                <a:sym typeface="+mn-ea"/>
              </a:rPr>
              <a:t>字符串本身不能含有</a:t>
            </a:r>
            <a:r>
              <a:rPr lang="en-US" altLang="zh-CN" sz="2400" b="1">
                <a:ea typeface="SimSun" charset="0"/>
                <a:sym typeface="+mn-ea"/>
              </a:rPr>
              <a:t> ‘\0’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例如：</a:t>
            </a:r>
            <a:r>
              <a:rPr lang="en-US" altLang="zh-CN" sz="2400">
                <a:ea typeface="SimSun" charset="0"/>
                <a:sym typeface="+mn-ea"/>
              </a:rPr>
              <a:t>{‘h’, ‘e’, ‘l’, ‘l’, ‘o’, ‘\0’, ‘c’, ‘p’, ‘p’} </a:t>
            </a:r>
            <a:r>
              <a:rPr lang="zh-CN" altLang="en-US" sz="2400">
                <a:ea typeface="SimSun" charset="0"/>
                <a:sym typeface="+mn-ea"/>
              </a:rPr>
              <a:t>则只有前五个字符是有效的。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printf(“hello\0cpp”); </a:t>
            </a:r>
            <a:r>
              <a:rPr lang="zh-CN" altLang="en-US" sz="2400">
                <a:ea typeface="SimSun" charset="0"/>
              </a:rPr>
              <a:t>只会打印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而没有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后面的字符，因为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只收到了一个首地址指针，他只好把出现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的位置当做字符的结尾。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对于字符串来说好像无所谓（谁说话会带个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啊），但是对于其他类型的数据，比如科学家用一个浮点数组，一不小心算出个</a:t>
            </a:r>
            <a:r>
              <a:rPr lang="en-US" altLang="zh-CN" sz="2400">
                <a:ea typeface="SimSun" charset="0"/>
              </a:rPr>
              <a:t> 0.0 </a:t>
            </a:r>
            <a:r>
              <a:rPr lang="zh-CN" altLang="en-US" sz="2400">
                <a:ea typeface="SimSun" charset="0"/>
              </a:rPr>
              <a:t>就自动结束了，不合理。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2. </a:t>
            </a:r>
            <a:r>
              <a:rPr lang="en-US" altLang="zh-CN" sz="2400">
                <a:ea typeface="SimSun" charset="0"/>
                <a:sym typeface="+mn-ea"/>
              </a:rPr>
              <a:t>‘\0’ </a:t>
            </a:r>
            <a:r>
              <a:rPr lang="zh-CN" altLang="en-US" sz="2400">
                <a:ea typeface="SimSun" charset="0"/>
                <a:sym typeface="+mn-ea"/>
              </a:rPr>
              <a:t>本身也是一个字符，</a:t>
            </a:r>
            <a:r>
              <a:rPr lang="zh-CN" altLang="en-US" sz="2400" b="1">
                <a:ea typeface="SimSun" charset="0"/>
                <a:sym typeface="+mn-ea"/>
              </a:rPr>
              <a:t>需要占据额外的空间</a:t>
            </a:r>
            <a:r>
              <a:rPr lang="zh-CN" altLang="en-US" sz="2400">
                <a:ea typeface="SimSun" charset="0"/>
                <a:sym typeface="+mn-ea"/>
              </a:rPr>
              <a:t>，因此长度为</a:t>
            </a:r>
            <a:r>
              <a:rPr lang="en-US" altLang="zh-CN" sz="2400">
                <a:ea typeface="SimSun" charset="0"/>
                <a:sym typeface="+mn-ea"/>
              </a:rPr>
              <a:t> n </a:t>
            </a:r>
            <a:r>
              <a:rPr lang="zh-CN" altLang="en-US" sz="2400">
                <a:ea typeface="SimSun" charset="0"/>
                <a:sym typeface="+mn-ea"/>
              </a:rPr>
              <a:t>的字符串实际上需要</a:t>
            </a:r>
            <a:r>
              <a:rPr lang="en-US" altLang="zh-CN" sz="2400">
                <a:ea typeface="SimSun" charset="0"/>
                <a:sym typeface="+mn-ea"/>
              </a:rPr>
              <a:t> n + 1 </a:t>
            </a:r>
            <a:r>
              <a:rPr lang="zh-CN" altLang="en-US" sz="2400">
                <a:ea typeface="SimSun" charset="0"/>
                <a:sym typeface="+mn-ea"/>
              </a:rPr>
              <a:t>的内存空间，末尾多出来的那一格空间存放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标志结束。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3. </a:t>
            </a:r>
            <a:r>
              <a:rPr lang="zh-CN" altLang="en-US" sz="2400" b="1">
                <a:ea typeface="SimSun" charset="0"/>
                <a:sym typeface="+mn-ea"/>
              </a:rPr>
              <a:t>计算长度需要耗费时间</a:t>
            </a:r>
            <a:r>
              <a:rPr lang="zh-CN" altLang="en-US" sz="2400">
                <a:ea typeface="SimSun" charset="0"/>
                <a:sym typeface="+mn-ea"/>
              </a:rPr>
              <a:t>，你必须从起始地址开始，一个个向后查找，直到找到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，才能确定字符串在哪里结束，确定他的长度。换言之，</a:t>
            </a:r>
            <a:r>
              <a:rPr lang="en-US" altLang="zh-CN" sz="2400">
                <a:ea typeface="SimSun" charset="0"/>
                <a:sym typeface="+mn-ea"/>
              </a:rPr>
              <a:t>strlen </a:t>
            </a:r>
            <a:r>
              <a:rPr lang="zh-CN" altLang="en-US" sz="2400">
                <a:ea typeface="SimSun" charset="0"/>
                <a:sym typeface="+mn-ea"/>
              </a:rPr>
              <a:t>函数的复杂度为</a:t>
            </a:r>
            <a:r>
              <a:rPr lang="en-US" altLang="zh-CN" sz="2400">
                <a:ea typeface="SimSun" charset="0"/>
                <a:sym typeface="+mn-ea"/>
              </a:rPr>
              <a:t> O(n)</a:t>
            </a:r>
            <a:r>
              <a:rPr lang="zh-CN" altLang="en-US" sz="2400">
                <a:ea typeface="SimSun" charset="0"/>
                <a:sym typeface="+mn-ea"/>
              </a:rPr>
              <a:t>，如果需要频繁的查询长度，势必会非常低效。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4. </a:t>
            </a:r>
            <a:r>
              <a:rPr lang="zh-CN" altLang="en-US" sz="2400">
                <a:ea typeface="SimSun" charset="0"/>
                <a:sym typeface="+mn-ea"/>
              </a:rPr>
              <a:t>若需要</a:t>
            </a:r>
            <a:r>
              <a:rPr lang="zh-CN" altLang="en-US" sz="2400" b="1">
                <a:ea typeface="SimSun" charset="0"/>
                <a:sym typeface="+mn-ea"/>
              </a:rPr>
              <a:t>在尾部切片就得修改字符串本身</a:t>
            </a:r>
            <a:r>
              <a:rPr lang="zh-CN" altLang="en-US" sz="2400">
                <a:ea typeface="SimSun" charset="0"/>
                <a:sym typeface="+mn-ea"/>
              </a:rPr>
              <a:t>（写入一个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），影响其他弱引用。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胖指针大法横空出世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刚刚说了，要描述一个动态长度的数组（此处为字符串），需要</a:t>
            </a:r>
            <a:r>
              <a:rPr lang="zh-CN" altLang="en-US" sz="2400" b="1">
                <a:ea typeface="SimSun" charset="0"/>
                <a:sym typeface="+mn-ea"/>
              </a:rPr>
              <a:t>首地址指针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zh-CN" altLang="en-US" sz="2400" b="1">
                <a:ea typeface="SimSun" charset="0"/>
                <a:sym typeface="+mn-ea"/>
              </a:rPr>
              <a:t>数组长度</a:t>
            </a:r>
            <a:r>
              <a:rPr lang="zh-CN" altLang="en-US" sz="2400">
                <a:ea typeface="SimSun" charset="0"/>
                <a:sym typeface="+mn-ea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fuck_array(char *ptr, size_t len);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那么何不把这两个打包到一个结构体（</a:t>
            </a:r>
            <a:r>
              <a:rPr lang="en-US" altLang="zh-CN" sz="2400">
                <a:ea typeface="SimSun" charset="0"/>
                <a:sym typeface="+mn-ea"/>
              </a:rPr>
              <a:t>struct</a:t>
            </a:r>
            <a:r>
              <a:rPr lang="zh-CN" altLang="en-US" sz="2400">
                <a:ea typeface="SimSun" charset="0"/>
                <a:sym typeface="+mn-ea"/>
              </a:rPr>
              <a:t>）里，这样就可以作为一个参数了！虽然本质上是一样的，但是代码变得更易读了。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struct FatPtr {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char *ptr;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size_t len;</a:t>
            </a:r>
            <a:br>
              <a:rPr lang="en-US" altLang="zh-CN" sz="2400">
                <a:ea typeface="SimSun" charset="0"/>
                <a:sym typeface="+mn-ea"/>
              </a:rPr>
            </a:br>
            <a:r>
              <a:rPr lang="en-US" altLang="zh-CN" sz="2400">
                <a:ea typeface="SimSun" charset="0"/>
                <a:sym typeface="+mn-ea"/>
              </a:rPr>
              <a:t>};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fuck_array(FatPtr fptr);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5345" y="3737610"/>
            <a:ext cx="5400675" cy="3120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用胖指针表示字符串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</a:rPr>
              <a:t>为了表示动态长度的数组，</a:t>
            </a:r>
            <a:r>
              <a:rPr lang="en-US" sz="2000"/>
              <a:t>C++ </a:t>
            </a:r>
            <a:r>
              <a:rPr lang="zh-CN" altLang="en-US" sz="2000">
                <a:ea typeface="SimSun" charset="0"/>
              </a:rPr>
              <a:t>中的</a:t>
            </a:r>
            <a:r>
              <a:rPr lang="en-US" altLang="zh-CN" sz="2000">
                <a:ea typeface="SimSun" charset="0"/>
              </a:rPr>
              <a:t> vector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其实都是胖指针。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C++ </a:t>
            </a:r>
            <a:r>
              <a:rPr lang="zh-CN" altLang="en-US" sz="2000">
                <a:ea typeface="SimSun" charset="0"/>
              </a:rPr>
              <a:t>的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克服了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结尾字符串的缺点：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字符串本身可以含有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了，这下任何字符都众生平等。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末尾没有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额外浪费的空间（除非调用</a:t>
            </a:r>
            <a:r>
              <a:rPr lang="en-US" altLang="zh-CN" sz="2000">
                <a:ea typeface="SimSun" charset="0"/>
              </a:rPr>
              <a:t> c_str </a:t>
            </a:r>
            <a:r>
              <a:rPr lang="zh-CN" altLang="en-US" sz="2000">
                <a:ea typeface="SimSun" charset="0"/>
              </a:rPr>
              <a:t>时）</a:t>
            </a:r>
            <a:r>
              <a:rPr lang="zh-CN" sz="2000">
                <a:ea typeface="SimSun" charset="0"/>
              </a:rPr>
              <a:t>。</a:t>
            </a:r>
            <a:endParaRPr lang="zh-CN" sz="2000">
              <a:ea typeface="SimSun" charset="0"/>
            </a:endParaRPr>
          </a:p>
          <a:p>
            <a:r>
              <a:rPr lang="zh-CN" sz="2000">
                <a:ea typeface="SimSun" charset="0"/>
              </a:rPr>
              <a:t>长度已经存储在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的成员</a:t>
            </a:r>
            <a:r>
              <a:rPr lang="zh-CN" sz="2000">
                <a:ea typeface="SimSun" charset="0"/>
              </a:rPr>
              <a:t>里，</a:t>
            </a:r>
            <a:r>
              <a:rPr lang="en-US" altLang="zh-CN" sz="2000">
                <a:ea typeface="SimSun" charset="0"/>
              </a:rPr>
              <a:t>size()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O(1) </a:t>
            </a:r>
            <a:r>
              <a:rPr lang="zh-CN" altLang="en-US" sz="2000">
                <a:ea typeface="SimSun" charset="0"/>
              </a:rPr>
              <a:t>的。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在尾部切片可以用</a:t>
            </a:r>
            <a:r>
              <a:rPr lang="en-US" altLang="zh-CN" sz="2000">
                <a:ea typeface="SimSun" charset="0"/>
              </a:rPr>
              <a:t> resize() </a:t>
            </a:r>
            <a:r>
              <a:rPr lang="zh-CN" altLang="en-US" sz="2000">
                <a:ea typeface="SimSun" charset="0"/>
              </a:rPr>
              <a:t>修改长度，无需写入字符串本身。</a:t>
            </a:r>
            <a:endParaRPr lang="en-US" altLang="zh-CN" sz="2000">
              <a:ea typeface="SimSun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强引用胖指针：</a:t>
            </a:r>
            <a:r>
              <a:rPr lang="en-US" altLang="zh-CN">
                <a:ea typeface="SimSun" charset="0"/>
                <a:sym typeface="+mn-ea"/>
              </a:rPr>
              <a:t>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刚刚说的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string </a:t>
            </a:r>
            <a:r>
              <a:rPr lang="zh-CN" altLang="en-US" sz="2400">
                <a:ea typeface="SimSun" charset="0"/>
              </a:rPr>
              <a:t>容器，是掌握着字符串生命周期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lifespan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的胖指针。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这种掌管了所指向对象生命周期</a:t>
            </a:r>
            <a:r>
              <a:rPr lang="zh-CN" altLang="en-US" sz="2400">
                <a:ea typeface="SimSun" charset="0"/>
                <a:sym typeface="+mn-ea"/>
              </a:rPr>
              <a:t>的指针称为强引用（</a:t>
            </a:r>
            <a:r>
              <a:rPr lang="en-US" altLang="zh-CN" sz="2400">
                <a:ea typeface="SimSun" charset="0"/>
                <a:sym typeface="+mn-ea"/>
              </a:rPr>
              <a:t>strong reference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这个强引用的强，体现在哪里？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容器被拷贝时，其指向的字符串也会被拷贝（深拷贝）。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容器被销毁时，其指向的字符串也会被销毁（内存释放）。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endParaRPr lang="zh-CN" altLang="en-US" sz="2400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606540" y="4852670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430260" y="4852670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06679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793865" y="5262880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32485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8871585" y="5262880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2675" y="5057775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520305" y="6270625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602220" y="48736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02220" y="60864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553835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15" name="Text Box 14"/>
          <p:cNvSpPr txBox="1"/>
          <p:nvPr/>
        </p:nvSpPr>
        <p:spPr>
          <a:xfrm>
            <a:off x="8380730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zh-CN" altLang="en-US" sz="2000">
                <a:ea typeface="SimSun" charset="0"/>
                <a:sym typeface="+mn-ea"/>
              </a:rPr>
              <a:t>“</a:t>
            </a:r>
            <a:r>
              <a:rPr lang="zh-CN" altLang="en-US" sz="2000">
                <a:ea typeface="SimSun" charset="0"/>
                <a:sym typeface="+mn-ea"/>
              </a:rPr>
              <a:t>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弱引用</a:t>
            </a:r>
            <a:r>
              <a:rPr lang="zh-CN" altLang="en-US">
                <a:ea typeface="SimSun" charset="0"/>
                <a:sym typeface="+mn-ea"/>
              </a:rPr>
              <a:t>胖指针：</a:t>
            </a:r>
            <a:r>
              <a:rPr lang="en-US" altLang="zh-CN">
                <a:ea typeface="SimSun" charset="0"/>
                <a:sym typeface="+mn-ea"/>
              </a:rPr>
              <a:t>string_view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如果把一个强引用的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到处拷贝来拷贝去，则其指向的字符串也会被多次拷贝，比较低效。人们常用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来避免不必要拷贝，但仍比较麻烦。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</a:t>
            </a:r>
            <a:r>
              <a:rPr lang="en-US" altLang="zh-CN" sz="2400">
                <a:ea typeface="SimSun" charset="0"/>
                <a:sym typeface="+mn-ea"/>
              </a:rPr>
              <a:t> C++17 </a:t>
            </a:r>
            <a:r>
              <a:rPr lang="zh-CN" altLang="en-US" sz="2400">
                <a:ea typeface="SimSun" charset="0"/>
                <a:sym typeface="+mn-ea"/>
              </a:rPr>
              <a:t>引入了弱引用胖指针</a:t>
            </a:r>
            <a:r>
              <a:rPr lang="en-US" altLang="zh-CN" sz="2400">
                <a:ea typeface="SimSun" charset="0"/>
                <a:sym typeface="+mn-ea"/>
              </a:rPr>
              <a:t> string_view</a:t>
            </a:r>
            <a:r>
              <a:rPr lang="zh-CN" altLang="en-US" sz="2400">
                <a:ea typeface="SimSun" charset="0"/>
                <a:sym typeface="+mn-ea"/>
              </a:rPr>
              <a:t>，这种弱引用（</a:t>
            </a:r>
            <a:r>
              <a:rPr lang="en-US" altLang="zh-CN" sz="2400">
                <a:ea typeface="SimSun" charset="0"/>
                <a:sym typeface="+mn-ea"/>
              </a:rPr>
              <a:t>weak reference</a:t>
            </a:r>
            <a:r>
              <a:rPr lang="zh-CN" altLang="en-US" sz="2400">
                <a:ea typeface="SimSun" charset="0"/>
                <a:sym typeface="+mn-ea"/>
              </a:rPr>
              <a:t>）不影响原对象的生命周期，原对象的销毁仍然由强引用控制。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这个弱引用的弱，体现在哪里？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被拷贝时，其指向的字符串仍然是同一个（浅拷贝）。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被销毁时，其指向的字符串仍存在（弱引用不影响生命周期）。</a:t>
            </a:r>
            <a:endParaRPr lang="zh-CN" altLang="en-US" sz="2400">
              <a:ea typeface="SimSun" charset="0"/>
            </a:endParaRPr>
          </a:p>
          <a:p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761480" y="4930775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585200" y="4930775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22173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948805" y="5340985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47979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9026525" y="5340985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87615" y="5135880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675245" y="6348730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757160" y="49517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757160" y="61645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828540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sv1</a:t>
            </a:r>
            <a:endParaRPr lang="en-US" altLang="zh-CN">
              <a:ea typeface="SimSun" charset="0"/>
            </a:endParaRPr>
          </a:p>
        </p:txBody>
      </p:sp>
      <p:cxnSp>
        <p:nvCxnSpPr>
          <p:cNvPr id="15" name="Straight Arrow Connector 14"/>
          <p:cNvCxnSpPr>
            <a:stCxn id="4" idx="1"/>
            <a:endCxn id="14" idx="3"/>
          </p:cNvCxnSpPr>
          <p:nvPr/>
        </p:nvCxnSpPr>
        <p:spPr>
          <a:xfrm flipH="1">
            <a:off x="5654675" y="5135880"/>
            <a:ext cx="110680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887720" y="4930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借用</a:t>
            </a:r>
            <a:endParaRPr lang="zh-CN" altLang="en-US">
              <a:ea typeface="SimSun" charset="0"/>
            </a:endParaRPr>
          </a:p>
        </p:txBody>
      </p:sp>
      <p:cxnSp>
        <p:nvCxnSpPr>
          <p:cNvPr id="17" name="Straight Arrow Connector 16"/>
          <p:cNvCxnSpPr>
            <a:stCxn id="14" idx="2"/>
            <a:endCxn id="6" idx="1"/>
          </p:cNvCxnSpPr>
          <p:nvPr/>
        </p:nvCxnSpPr>
        <p:spPr>
          <a:xfrm>
            <a:off x="5241925" y="5340985"/>
            <a:ext cx="979805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3079115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sv2</a:t>
            </a:r>
            <a:endParaRPr lang="en-US" altLang="zh-CN">
              <a:ea typeface="SimSun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046855" y="49726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cxnSp>
        <p:nvCxnSpPr>
          <p:cNvPr id="20" name="Straight Arrow Connector 19"/>
          <p:cNvCxnSpPr>
            <a:stCxn id="14" idx="1"/>
            <a:endCxn id="18" idx="3"/>
          </p:cNvCxnSpPr>
          <p:nvPr/>
        </p:nvCxnSpPr>
        <p:spPr>
          <a:xfrm flipH="1">
            <a:off x="3905250" y="5135880"/>
            <a:ext cx="92329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2"/>
            <a:endCxn id="6" idx="1"/>
          </p:cNvCxnSpPr>
          <p:nvPr/>
        </p:nvCxnSpPr>
        <p:spPr>
          <a:xfrm>
            <a:off x="3492500" y="5340985"/>
            <a:ext cx="2729230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00164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3" name="Text Box 22"/>
          <p:cNvSpPr txBox="1"/>
          <p:nvPr/>
        </p:nvSpPr>
        <p:spPr>
          <a:xfrm>
            <a:off x="47510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4" name="Text Box 23"/>
          <p:cNvSpPr txBox="1"/>
          <p:nvPr/>
        </p:nvSpPr>
        <p:spPr>
          <a:xfrm>
            <a:off x="66941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5" name="Text Box 24"/>
          <p:cNvSpPr txBox="1"/>
          <p:nvPr/>
        </p:nvSpPr>
        <p:spPr>
          <a:xfrm>
            <a:off x="853630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70" y="288608"/>
            <a:ext cx="10972800" cy="1143000"/>
          </a:xfrm>
        </p:spPr>
        <p:txBody>
          <a:bodyPr/>
          <a:p>
            <a:r>
              <a:rPr lang="en-US" altLang="zh-CN">
                <a:ea typeface="SimSun" charset="0"/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案例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70" y="1614170"/>
            <a:ext cx="7562850" cy="4526280"/>
          </a:xfrm>
        </p:spPr>
        <p:txBody>
          <a:bodyPr/>
          <a:p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是对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的深拷贝（调用了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的拷贝构造函数）所以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被修改时，</a:t>
            </a:r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仍保持旧的值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不变。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都是指向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的弱引用，所以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被改写时，</a:t>
            </a:r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看到的字符串也改写了。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3235" y="-1905"/>
            <a:ext cx="408876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强弱引用の安全守则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强引用和弱引用都可以用来访问对象。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每个存活的对象，强引用有且只有一个。</a:t>
            </a:r>
            <a:endParaRPr lang="zh-CN" altLang="en-US" sz="2800" b="1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但弱引用可以同时存在多个，也可以没有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强引用销毁时，所有弱引用都会失效</a:t>
            </a:r>
            <a:r>
              <a:rPr lang="zh-CN" altLang="en-US" sz="2800">
                <a:ea typeface="SimSun" charset="0"/>
                <a:sym typeface="+mn-ea"/>
              </a:rPr>
              <a:t>。如果强引用销毁以后，仍存在其他指向该对象的弱引用，访问他会导致程序奔溃（野指针）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来点小彭老师</a:t>
            </a:r>
            <a:r>
              <a:rPr lang="zh-CN" altLang="en-US">
                <a:ea typeface="SimSun" charset="0"/>
                <a:sym typeface="+mn-ea"/>
              </a:rPr>
              <a:t>地狱比喻？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805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强引用就像星巴克老板，弱引用就像来上厕所的张心欣（小彭老师的老板）。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假设</a:t>
            </a:r>
            <a:r>
              <a:rPr lang="zh-CN" altLang="en-US" sz="2000">
                <a:ea typeface="SimSun" charset="0"/>
                <a:sym typeface="+mn-ea"/>
              </a:rPr>
              <a:t>张心欣他</a:t>
            </a:r>
            <a:r>
              <a:rPr lang="zh-CN" altLang="en-US" sz="2000">
                <a:ea typeface="SimSun" charset="0"/>
                <a:sym typeface="+mn-ea"/>
              </a:rPr>
              <a:t>没有</a:t>
            </a:r>
            <a:r>
              <a:rPr lang="zh-CN" altLang="en-US" sz="2000">
                <a:ea typeface="SimSun" charset="0"/>
                <a:sym typeface="+mn-ea"/>
              </a:rPr>
              <a:t>眼睛，</a:t>
            </a:r>
            <a:r>
              <a:rPr lang="zh-CN" altLang="en-US" sz="2000">
                <a:ea typeface="SimSun" charset="0"/>
                <a:sym typeface="+mn-ea"/>
              </a:rPr>
              <a:t>看不见厕所，只是凭借记忆来老地方上厕所，但是他的记忆力非常好。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之前星巴克为了表现“慈悲情怀”一直开着厕所，位置不变，张心欣总能准确拉到那个洞里。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如果星巴克哪天心情不好，把厕所销毁了，那</a:t>
            </a:r>
            <a:r>
              <a:rPr lang="zh-CN" altLang="en-US" sz="2000">
                <a:ea typeface="SimSun" charset="0"/>
                <a:sym typeface="+mn-ea"/>
              </a:rPr>
              <a:t>张心欣蒙着眼</a:t>
            </a:r>
            <a:r>
              <a:rPr lang="zh-CN" altLang="en-US" sz="2000">
                <a:ea typeface="SimSun" charset="0"/>
                <a:sym typeface="+mn-ea"/>
              </a:rPr>
              <a:t>还是来老地方上厕所，分三种情况：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星巴克把厕所这块地腾空后，没有挪作他用，继续空着这块地。那么这时候张心欣</a:t>
            </a:r>
            <a:r>
              <a:rPr lang="zh-CN" altLang="en-US" sz="2000">
                <a:ea typeface="SimSun" charset="0"/>
                <a:sym typeface="+mn-ea"/>
              </a:rPr>
              <a:t>蒙着眼</a:t>
            </a:r>
            <a:r>
              <a:rPr lang="zh-CN" altLang="en-US" sz="2000">
                <a:ea typeface="SimSun" charset="0"/>
                <a:sym typeface="+mn-ea"/>
              </a:rPr>
              <a:t>来这里一拉，就会直接拉到地上，臭烘烘的，但至少没影响别人吃饭</a:t>
            </a:r>
            <a:r>
              <a:rPr lang="zh-CN" altLang="en-US" sz="2000">
                <a:ea typeface="SimSun" charset="0"/>
                <a:sym typeface="+mn-ea"/>
              </a:rPr>
              <a:t>（释放后，这块内存暂时没有其他对象，不慎写入这个弱引用，暂时没什么影响）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在这里新建了个餐桌，上面坐着其他顾客，在吃饭。那么这时候张心欣来这里一拉，就会拉到别人碗里，臭烘烘的（释放后，这块内存又被用来存储其他对象，不慎写入这个弱引用，就写入到其他对象里了）。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从彼岸花丛中的死之结界里跳出一个外星人（操作系统）把这块“时空”给拆掉了，那么这时候张心欣来这里一拉，他就掉进“时空裂隙”里再也出不来了（释放后，这块内存被操作系统收回，不慎写入这个弱引用，就会触发</a:t>
            </a:r>
            <a:r>
              <a:rPr lang="en-US" altLang="zh-CN" sz="2000">
                <a:ea typeface="SimSun" charset="0"/>
                <a:sym typeface="+mn-ea"/>
              </a:rPr>
              <a:t> segfault</a:t>
            </a:r>
            <a:r>
              <a:rPr lang="zh-CN" altLang="en-US" sz="2000">
                <a:ea typeface="SimSun" charset="0"/>
                <a:sym typeface="+mn-ea"/>
              </a:rPr>
              <a:t>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其实</a:t>
            </a:r>
            <a:r>
              <a:rPr lang="en-US" altLang="zh-CN" sz="2000">
                <a:ea typeface="SimSun" charset="0"/>
              </a:rPr>
              <a:t> 2 </a:t>
            </a:r>
            <a:r>
              <a:rPr lang="zh-CN" altLang="en-US" sz="2000">
                <a:ea typeface="SimSun" charset="0"/>
              </a:rPr>
              <a:t>就是黑客破解一些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语言程序的思路，利用张心欣蒙眼的特性，利用他的粑粑，来覆盖系统软件重要的数据结构（比如一个正在吃三文鱼刺身的西装），从而改变西装的行为。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举例：常见容器及其相应的弱引用</a:t>
            </a:r>
            <a:endParaRPr lang="zh-CN" altLang="en-US">
              <a:ea typeface="SimSun" charset="0"/>
            </a:endParaRPr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强引用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弱引用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span&lt;T&gt;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unique_ptr&lt;T&gt;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T *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shared_ptr&lt;T&gt;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weak_ptr&lt;T&gt;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的重要用途：切片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切片更高效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也可以被放进容器</a:t>
            </a:r>
            <a:endParaRPr 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56075" y="1600200"/>
            <a:ext cx="38792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9770" y="1600200"/>
            <a:ext cx="1079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334135"/>
            <a:ext cx="4235450" cy="5523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0" y="1334135"/>
            <a:ext cx="4446270" cy="552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0" y="3652520"/>
            <a:ext cx="3510915" cy="32054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Unicode </a:t>
            </a:r>
            <a:r>
              <a:rPr lang="zh-CN" altLang="en-US">
                <a:ea typeface="SimSun" charset="0"/>
              </a:rPr>
              <a:t>与宽字符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14700</Words>
  <Application>WPS Presentation</Application>
  <PresentationFormat>宽屏</PresentationFormat>
  <Paragraphs>678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1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Microsoft YaHei</vt:lpstr>
      <vt:lpstr>Arial Unicode MS</vt:lpstr>
      <vt:lpstr>MathJax_Vector</vt:lpstr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封装的 std::string 应运而生</vt:lpstr>
      <vt:lpstr>封装的 std::string 应运而生</vt:lpstr>
      <vt:lpstr>PowerPoint 演示文稿</vt:lpstr>
      <vt:lpstr>printf 指定类型繁琐</vt:lpstr>
      <vt:lpstr>泛型的 iostream 应运而生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C++14 新特性：自定义字面量后缀</vt:lpstr>
      <vt:lpstr>小彭老师锐评：何谓“键盘压力”</vt:lpstr>
      <vt:lpstr>chrono 和 complex 也定义了一些 literials</vt:lpstr>
      <vt:lpstr>std::literials 内部定义一览</vt:lpstr>
      <vt:lpstr>字符串 &lt;--&gt; 数字</vt:lpstr>
      <vt:lpstr>java 经典操作：字符串 + 数字 = 字符串</vt:lpstr>
      <vt:lpstr>std::to_string 数字转字符串</vt:lpstr>
      <vt:lpstr>to_string 应用案例</vt:lpstr>
      <vt:lpstr>std::to_wstring 数字转宽字符串</vt:lpstr>
      <vt:lpstr>std::sto* 字符串转数字</vt:lpstr>
      <vt:lpstr>stoi 应用案例</vt:lpstr>
      <vt:lpstr>stoi 的第二参数：&amp;pos</vt:lpstr>
      <vt:lpstr>stoi 的 &amp;pos 参数实战案例</vt:lpstr>
      <vt:lpstr>stoi 抛出异常的情况</vt:lpstr>
      <vt:lpstr>stoi 的第三参数：base</vt:lpstr>
      <vt:lpstr>stoi 的 base 参数实战案例</vt:lpstr>
      <vt:lpstr>冷知识：stof 支持科学计数法</vt:lpstr>
      <vt:lpstr>字符串流</vt:lpstr>
      <vt:lpstr>那 to_string 能不能指定十六进制？</vt:lpstr>
      <vt:lpstr>cout 支持十六进制</vt:lpstr>
      <vt:lpstr>官方推荐做法：ostringstream</vt:lpstr>
      <vt:lpstr>官方推荐做法：stringstream</vt:lpstr>
      <vt:lpstr>字符串常用操作</vt:lpstr>
      <vt:lpstr>find 寻找子字符串</vt:lpstr>
      <vt:lpstr>append 追加一段字符串</vt:lpstr>
      <vt:lpstr>insert 插入一段字符串</vt:lpstr>
      <vt:lpstr>运算符 + 和 +=</vt:lpstr>
      <vt:lpstr>运算符 == 和 !=</vt:lpstr>
      <vt:lpstr>运算符 &gt;、&lt;、&gt;=、&lt;=</vt:lpstr>
      <vt:lpstr>通用的比较函数 compare</vt:lpstr>
      <vt:lpstr>PowerPoint 演示文稿</vt:lpstr>
      <vt:lpstr>字符串胖指针</vt:lpstr>
      <vt:lpstr>C 语言 0 结尾字符串</vt:lpstr>
      <vt:lpstr>0 结尾字符串的缺点</vt:lpstr>
      <vt:lpstr>胖指针大法横空出世</vt:lpstr>
      <vt:lpstr>用胖指针表示字符串</vt:lpstr>
      <vt:lpstr>强引用胖指针：string</vt:lpstr>
      <vt:lpstr>弱引用胖指针：string_view</vt:lpstr>
      <vt:lpstr>string_view 案例</vt:lpstr>
      <vt:lpstr>强弱引用の安全守则</vt:lpstr>
      <vt:lpstr>来点小彭老师地狱比喻？</vt:lpstr>
      <vt:lpstr>举例：常见容器及其相应的弱引用</vt:lpstr>
      <vt:lpstr>string_view 的重要用途：切片</vt:lpstr>
      <vt:lpstr>string_view 切片更高效</vt:lpstr>
      <vt:lpstr>string_view 也可以被放进容器</vt:lpstr>
      <vt:lpstr>string_view 源码大赏</vt:lpstr>
      <vt:lpstr>string_view 源码大赏</vt:lpstr>
      <vt:lpstr>Unicode 与宽字符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488</cp:revision>
  <dcterms:created xsi:type="dcterms:W3CDTF">2022-07-14T05:30:39Z</dcterms:created>
  <dcterms:modified xsi:type="dcterms:W3CDTF">2022-07-14T05:30:39Z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